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71" r:id="rId4"/>
    <p:sldId id="276" r:id="rId5"/>
    <p:sldId id="280" r:id="rId6"/>
    <p:sldId id="272" r:id="rId7"/>
    <p:sldId id="284" r:id="rId8"/>
    <p:sldId id="285" r:id="rId9"/>
    <p:sldId id="273" r:id="rId10"/>
    <p:sldId id="287" r:id="rId11"/>
    <p:sldId id="283" r:id="rId12"/>
    <p:sldId id="286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8A90"/>
    <a:srgbClr val="EB9415"/>
    <a:srgbClr val="4C6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55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AC2424-BD81-4516-B419-802FFDB8C7E3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7F59C3-D5C4-479B-8237-E3787F41F62C}">
      <dgm:prSet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Description:  This training provides a detailed, step by step approach to helping individuals with intellectual/developmental disabilities build the skills and stamina “readiness”  to obtain and maintain employment</a:t>
          </a:r>
          <a:endParaRPr lang="en-US" dirty="0">
            <a:solidFill>
              <a:schemeClr val="bg1"/>
            </a:solidFill>
          </a:endParaRPr>
        </a:p>
      </dgm:t>
    </dgm:pt>
    <dgm:pt modelId="{827FD15E-1979-434E-B54E-453EA7B16AD5}" type="parTrans" cxnId="{213407EF-FCA5-47F4-9166-11C4F6C404D9}">
      <dgm:prSet/>
      <dgm:spPr/>
      <dgm:t>
        <a:bodyPr/>
        <a:lstStyle/>
        <a:p>
          <a:endParaRPr lang="en-US"/>
        </a:p>
      </dgm:t>
    </dgm:pt>
    <dgm:pt modelId="{D9C34D32-F532-4D97-848F-94E54C3A0AFF}" type="sibTrans" cxnId="{213407EF-FCA5-47F4-9166-11C4F6C404D9}">
      <dgm:prSet/>
      <dgm:spPr/>
      <dgm:t>
        <a:bodyPr/>
        <a:lstStyle/>
        <a:p>
          <a:endParaRPr lang="en-US"/>
        </a:p>
      </dgm:t>
    </dgm:pt>
    <dgm:pt modelId="{6C5ACA12-0B36-4B93-97FF-057EAD0ACF1C}" type="pres">
      <dgm:prSet presAssocID="{21AC2424-BD81-4516-B419-802FFDB8C7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CDCAEE-15FE-4355-B671-FF8FA875FDF9}" type="pres">
      <dgm:prSet presAssocID="{21AC2424-BD81-4516-B419-802FFDB8C7E3}" presName="dummy" presStyleCnt="0"/>
      <dgm:spPr/>
    </dgm:pt>
    <dgm:pt modelId="{B0F7EF38-A1ED-446D-963C-DCDBCAEA5C67}" type="pres">
      <dgm:prSet presAssocID="{21AC2424-BD81-4516-B419-802FFDB8C7E3}" presName="linH" presStyleCnt="0"/>
      <dgm:spPr/>
    </dgm:pt>
    <dgm:pt modelId="{57E9A33E-12BD-48BE-BE6A-B7DC4C109DC3}" type="pres">
      <dgm:prSet presAssocID="{21AC2424-BD81-4516-B419-802FFDB8C7E3}" presName="padding1" presStyleCnt="0"/>
      <dgm:spPr/>
    </dgm:pt>
    <dgm:pt modelId="{56BD51FC-92AA-4D50-9D89-DE42776A95C1}" type="pres">
      <dgm:prSet presAssocID="{D47F59C3-D5C4-479B-8237-E3787F41F62C}" presName="linV" presStyleCnt="0"/>
      <dgm:spPr/>
    </dgm:pt>
    <dgm:pt modelId="{1C85CF68-7126-448C-A88F-722D37AFF095}" type="pres">
      <dgm:prSet presAssocID="{D47F59C3-D5C4-479B-8237-E3787F41F62C}" presName="spVertical1" presStyleCnt="0"/>
      <dgm:spPr/>
    </dgm:pt>
    <dgm:pt modelId="{74D5F6E7-E51B-4F64-8AED-EEB2D153ACFD}" type="pres">
      <dgm:prSet presAssocID="{D47F59C3-D5C4-479B-8237-E3787F41F62C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863A4-FFF8-4946-B572-C2BCCFE5EFEC}" type="pres">
      <dgm:prSet presAssocID="{D47F59C3-D5C4-479B-8237-E3787F41F62C}" presName="spVertical2" presStyleCnt="0"/>
      <dgm:spPr/>
    </dgm:pt>
    <dgm:pt modelId="{A7982D0B-4083-4B1D-BCBD-536C7C16CA9B}" type="pres">
      <dgm:prSet presAssocID="{D47F59C3-D5C4-479B-8237-E3787F41F62C}" presName="spVertical3" presStyleCnt="0"/>
      <dgm:spPr/>
    </dgm:pt>
    <dgm:pt modelId="{03A52EF6-09D8-40A2-9991-07D5601664A6}" type="pres">
      <dgm:prSet presAssocID="{21AC2424-BD81-4516-B419-802FFDB8C7E3}" presName="padding2" presStyleCnt="0"/>
      <dgm:spPr/>
    </dgm:pt>
    <dgm:pt modelId="{B9FE5886-D696-4EE5-BE72-1F7E9D80940C}" type="pres">
      <dgm:prSet presAssocID="{21AC2424-BD81-4516-B419-802FFDB8C7E3}" presName="negArrow" presStyleCnt="0"/>
      <dgm:spPr/>
    </dgm:pt>
    <dgm:pt modelId="{B50AACEC-1230-4213-9857-4C6B155540C2}" type="pres">
      <dgm:prSet presAssocID="{21AC2424-BD81-4516-B419-802FFDB8C7E3}" presName="backgroundArrow" presStyleLbl="node1" presStyleIdx="0" presStyleCnt="1" custLinFactNeighborX="926" custLinFactNeighborY="-132"/>
      <dgm:spPr>
        <a:solidFill>
          <a:srgbClr val="0A8A90"/>
        </a:solidFill>
      </dgm:spPr>
      <dgm:t>
        <a:bodyPr/>
        <a:lstStyle/>
        <a:p>
          <a:endParaRPr lang="en-US"/>
        </a:p>
      </dgm:t>
    </dgm:pt>
  </dgm:ptLst>
  <dgm:cxnLst>
    <dgm:cxn modelId="{213407EF-FCA5-47F4-9166-11C4F6C404D9}" srcId="{21AC2424-BD81-4516-B419-802FFDB8C7E3}" destId="{D47F59C3-D5C4-479B-8237-E3787F41F62C}" srcOrd="0" destOrd="0" parTransId="{827FD15E-1979-434E-B54E-453EA7B16AD5}" sibTransId="{D9C34D32-F532-4D97-848F-94E54C3A0AFF}"/>
    <dgm:cxn modelId="{51F34528-3B95-414A-8106-4447C0458A26}" type="presOf" srcId="{D47F59C3-D5C4-479B-8237-E3787F41F62C}" destId="{74D5F6E7-E51B-4F64-8AED-EEB2D153ACFD}" srcOrd="0" destOrd="0" presId="urn:microsoft.com/office/officeart/2005/8/layout/hProcess3"/>
    <dgm:cxn modelId="{76384F1B-E657-41C6-86EB-B1F5B1384AFA}" type="presOf" srcId="{21AC2424-BD81-4516-B419-802FFDB8C7E3}" destId="{6C5ACA12-0B36-4B93-97FF-057EAD0ACF1C}" srcOrd="0" destOrd="0" presId="urn:microsoft.com/office/officeart/2005/8/layout/hProcess3"/>
    <dgm:cxn modelId="{7DA95B2B-3ABE-421E-8560-372CB5C19B1F}" type="presParOf" srcId="{6C5ACA12-0B36-4B93-97FF-057EAD0ACF1C}" destId="{18CDCAEE-15FE-4355-B671-FF8FA875FDF9}" srcOrd="0" destOrd="0" presId="urn:microsoft.com/office/officeart/2005/8/layout/hProcess3"/>
    <dgm:cxn modelId="{F71A6076-746E-4F10-9BE2-2CEA5618E6D5}" type="presParOf" srcId="{6C5ACA12-0B36-4B93-97FF-057EAD0ACF1C}" destId="{B0F7EF38-A1ED-446D-963C-DCDBCAEA5C67}" srcOrd="1" destOrd="0" presId="urn:microsoft.com/office/officeart/2005/8/layout/hProcess3"/>
    <dgm:cxn modelId="{141B0756-A75D-4475-8705-E81AEA0F3A35}" type="presParOf" srcId="{B0F7EF38-A1ED-446D-963C-DCDBCAEA5C67}" destId="{57E9A33E-12BD-48BE-BE6A-B7DC4C109DC3}" srcOrd="0" destOrd="0" presId="urn:microsoft.com/office/officeart/2005/8/layout/hProcess3"/>
    <dgm:cxn modelId="{23EFA580-0717-49EC-AEF9-5E9F17FFB5A2}" type="presParOf" srcId="{B0F7EF38-A1ED-446D-963C-DCDBCAEA5C67}" destId="{56BD51FC-92AA-4D50-9D89-DE42776A95C1}" srcOrd="1" destOrd="0" presId="urn:microsoft.com/office/officeart/2005/8/layout/hProcess3"/>
    <dgm:cxn modelId="{7F2DE662-47DD-416F-88CF-9D270D3AE077}" type="presParOf" srcId="{56BD51FC-92AA-4D50-9D89-DE42776A95C1}" destId="{1C85CF68-7126-448C-A88F-722D37AFF095}" srcOrd="0" destOrd="0" presId="urn:microsoft.com/office/officeart/2005/8/layout/hProcess3"/>
    <dgm:cxn modelId="{295BF95B-AB78-4E48-A6F6-D977FF5D1A88}" type="presParOf" srcId="{56BD51FC-92AA-4D50-9D89-DE42776A95C1}" destId="{74D5F6E7-E51B-4F64-8AED-EEB2D153ACFD}" srcOrd="1" destOrd="0" presId="urn:microsoft.com/office/officeart/2005/8/layout/hProcess3"/>
    <dgm:cxn modelId="{A455A356-B0A3-435C-B54E-1CF40D87F3DA}" type="presParOf" srcId="{56BD51FC-92AA-4D50-9D89-DE42776A95C1}" destId="{B83863A4-FFF8-4946-B572-C2BCCFE5EFEC}" srcOrd="2" destOrd="0" presId="urn:microsoft.com/office/officeart/2005/8/layout/hProcess3"/>
    <dgm:cxn modelId="{500764AD-95AE-40B9-A0E6-8E91BF814DD2}" type="presParOf" srcId="{56BD51FC-92AA-4D50-9D89-DE42776A95C1}" destId="{A7982D0B-4083-4B1D-BCBD-536C7C16CA9B}" srcOrd="3" destOrd="0" presId="urn:microsoft.com/office/officeart/2005/8/layout/hProcess3"/>
    <dgm:cxn modelId="{D65E5C1C-5360-4C62-B62B-E3D5063D00B3}" type="presParOf" srcId="{B0F7EF38-A1ED-446D-963C-DCDBCAEA5C67}" destId="{03A52EF6-09D8-40A2-9991-07D5601664A6}" srcOrd="2" destOrd="0" presId="urn:microsoft.com/office/officeart/2005/8/layout/hProcess3"/>
    <dgm:cxn modelId="{B7E1242D-3BE9-4EE7-974B-A928F1920170}" type="presParOf" srcId="{B0F7EF38-A1ED-446D-963C-DCDBCAEA5C67}" destId="{B9FE5886-D696-4EE5-BE72-1F7E9D80940C}" srcOrd="3" destOrd="0" presId="urn:microsoft.com/office/officeart/2005/8/layout/hProcess3"/>
    <dgm:cxn modelId="{C6BB868E-06DB-4312-B0B2-7F11EFA14A15}" type="presParOf" srcId="{B0F7EF38-A1ED-446D-963C-DCDBCAEA5C67}" destId="{B50AACEC-1230-4213-9857-4C6B155540C2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317EB8-285D-4456-8A6B-1D9CA7FB155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5ECECC-91E8-4A00-A072-4A50608C8D2C}">
      <dgm:prSet phldrT="[Text]" custT="1"/>
      <dgm:spPr/>
      <dgm:t>
        <a:bodyPr/>
        <a:lstStyle/>
        <a:p>
          <a:r>
            <a:rPr lang="en-US" sz="1800" b="1" dirty="0" smtClean="0"/>
            <a:t>Individual</a:t>
          </a:r>
        </a:p>
        <a:p>
          <a:r>
            <a:rPr lang="en-US" sz="1800" b="1" dirty="0" smtClean="0"/>
            <a:t>Service</a:t>
          </a:r>
        </a:p>
        <a:p>
          <a:r>
            <a:rPr lang="en-US" sz="1800" b="1" dirty="0" smtClean="0"/>
            <a:t>Plan</a:t>
          </a:r>
          <a:endParaRPr lang="en-US" sz="1800" b="1" dirty="0"/>
        </a:p>
      </dgm:t>
    </dgm:pt>
    <dgm:pt modelId="{20BB04B4-D29D-4D7E-BC68-45158F70F93D}" type="parTrans" cxnId="{579F6A31-0B77-4D0D-B1C1-F0D61AB77E77}">
      <dgm:prSet/>
      <dgm:spPr/>
      <dgm:t>
        <a:bodyPr/>
        <a:lstStyle/>
        <a:p>
          <a:endParaRPr lang="en-US" sz="3200" b="1"/>
        </a:p>
      </dgm:t>
    </dgm:pt>
    <dgm:pt modelId="{08E99B2F-BFB2-43F8-B029-534603FC9B63}" type="sibTrans" cxnId="{579F6A31-0B77-4D0D-B1C1-F0D61AB77E77}">
      <dgm:prSet/>
      <dgm:spPr/>
      <dgm:t>
        <a:bodyPr/>
        <a:lstStyle/>
        <a:p>
          <a:endParaRPr lang="en-US" sz="3200" b="1"/>
        </a:p>
      </dgm:t>
    </dgm:pt>
    <dgm:pt modelId="{D0BCA904-2DA1-4707-A1BD-DD6542E04BB5}">
      <dgm:prSet phldrT="[Text]" custT="1"/>
      <dgm:spPr/>
      <dgm:t>
        <a:bodyPr/>
        <a:lstStyle/>
        <a:p>
          <a:endParaRPr lang="en-US" sz="1800" b="1" dirty="0"/>
        </a:p>
      </dgm:t>
    </dgm:pt>
    <dgm:pt modelId="{0FA32B2C-2FBE-4BCF-A3A7-41D4FF6B6B9D}" type="parTrans" cxnId="{3DC35C28-90FF-408C-933B-B53FCDEF233F}">
      <dgm:prSet/>
      <dgm:spPr/>
      <dgm:t>
        <a:bodyPr/>
        <a:lstStyle/>
        <a:p>
          <a:endParaRPr lang="en-US" sz="3200" b="1"/>
        </a:p>
      </dgm:t>
    </dgm:pt>
    <dgm:pt modelId="{E3B14666-48A8-479E-B89C-23B93522D7D8}" type="sibTrans" cxnId="{3DC35C28-90FF-408C-933B-B53FCDEF233F}">
      <dgm:prSet/>
      <dgm:spPr/>
      <dgm:t>
        <a:bodyPr/>
        <a:lstStyle/>
        <a:p>
          <a:endParaRPr lang="en-US" sz="3200" b="1"/>
        </a:p>
      </dgm:t>
    </dgm:pt>
    <dgm:pt modelId="{AFDD5163-65C7-48C5-A38E-6C39699EF62A}">
      <dgm:prSet phldrT="[Text]" custT="1"/>
      <dgm:spPr/>
      <dgm:t>
        <a:bodyPr/>
        <a:lstStyle/>
        <a:p>
          <a:endParaRPr lang="en-US" sz="1800" b="1" dirty="0"/>
        </a:p>
      </dgm:t>
    </dgm:pt>
    <dgm:pt modelId="{773B09B5-AEEF-4C10-96ED-C7B8DC731F6F}" type="parTrans" cxnId="{193FD097-785D-4669-96EB-DFD6FA55FB47}">
      <dgm:prSet/>
      <dgm:spPr/>
      <dgm:t>
        <a:bodyPr/>
        <a:lstStyle/>
        <a:p>
          <a:endParaRPr lang="en-US" sz="3200" b="1"/>
        </a:p>
      </dgm:t>
    </dgm:pt>
    <dgm:pt modelId="{0E871703-1FA9-4900-BE80-B087D54FF7AA}" type="sibTrans" cxnId="{193FD097-785D-4669-96EB-DFD6FA55FB47}">
      <dgm:prSet/>
      <dgm:spPr/>
      <dgm:t>
        <a:bodyPr/>
        <a:lstStyle/>
        <a:p>
          <a:endParaRPr lang="en-US" sz="3200" b="1"/>
        </a:p>
      </dgm:t>
    </dgm:pt>
    <dgm:pt modelId="{2F5120CB-E140-426C-8903-4A0FB826A425}">
      <dgm:prSet phldrT="[Text]" custT="1"/>
      <dgm:spPr/>
      <dgm:t>
        <a:bodyPr/>
        <a:lstStyle/>
        <a:p>
          <a:endParaRPr lang="en-US" sz="1800" b="1" dirty="0"/>
        </a:p>
      </dgm:t>
    </dgm:pt>
    <dgm:pt modelId="{C2CE301E-4D8C-42E0-A6CE-5E609C1CDB0F}" type="parTrans" cxnId="{190BE38D-3471-4BA6-AFB0-051CD9311EB6}">
      <dgm:prSet/>
      <dgm:spPr/>
      <dgm:t>
        <a:bodyPr/>
        <a:lstStyle/>
        <a:p>
          <a:endParaRPr lang="en-US" sz="3200" b="1"/>
        </a:p>
      </dgm:t>
    </dgm:pt>
    <dgm:pt modelId="{A69924F7-7BC3-4B67-800E-3C29B483B8B1}" type="sibTrans" cxnId="{190BE38D-3471-4BA6-AFB0-051CD9311EB6}">
      <dgm:prSet/>
      <dgm:spPr/>
      <dgm:t>
        <a:bodyPr/>
        <a:lstStyle/>
        <a:p>
          <a:endParaRPr lang="en-US" sz="3200" b="1"/>
        </a:p>
      </dgm:t>
    </dgm:pt>
    <dgm:pt modelId="{E6B6C3EC-CF75-493B-9BFE-6BD1994AAE00}" type="pres">
      <dgm:prSet presAssocID="{D4317EB8-285D-4456-8A6B-1D9CA7FB155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E8F037-E6AB-4B62-AF2B-7E077161866B}" type="pres">
      <dgm:prSet presAssocID="{965ECECC-91E8-4A00-A072-4A50608C8D2C}" presName="circ1" presStyleLbl="vennNode1" presStyleIdx="0" presStyleCnt="4" custScaleX="119029" custScaleY="110477"/>
      <dgm:spPr/>
      <dgm:t>
        <a:bodyPr/>
        <a:lstStyle/>
        <a:p>
          <a:endParaRPr lang="en-US"/>
        </a:p>
      </dgm:t>
    </dgm:pt>
    <dgm:pt modelId="{8BC68E9D-147B-4814-AE10-DEC8B3902ACC}" type="pres">
      <dgm:prSet presAssocID="{965ECECC-91E8-4A00-A072-4A50608C8D2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E644A3-7201-4C95-8707-09816422B99C}" type="pres">
      <dgm:prSet presAssocID="{D0BCA904-2DA1-4707-A1BD-DD6542E04BB5}" presName="circ2" presStyleLbl="vennNode1" presStyleIdx="1" presStyleCnt="4" custScaleX="113319" custLinFactX="-25338" custLinFactNeighborX="-100000" custLinFactNeighborY="-16704"/>
      <dgm:spPr/>
      <dgm:t>
        <a:bodyPr/>
        <a:lstStyle/>
        <a:p>
          <a:endParaRPr lang="en-US"/>
        </a:p>
      </dgm:t>
    </dgm:pt>
    <dgm:pt modelId="{F67F4312-1569-4C94-8743-939283640735}" type="pres">
      <dgm:prSet presAssocID="{D0BCA904-2DA1-4707-A1BD-DD6542E04BB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51152C-3730-4839-A602-5DF35D721B03}" type="pres">
      <dgm:prSet presAssocID="{AFDD5163-65C7-48C5-A38E-6C39699EF62A}" presName="circ3" presStyleLbl="vennNode1" presStyleIdx="2" presStyleCnt="4" custScaleX="106636" custLinFactNeighborX="76488" custLinFactNeighborY="-66479"/>
      <dgm:spPr/>
      <dgm:t>
        <a:bodyPr/>
        <a:lstStyle/>
        <a:p>
          <a:endParaRPr lang="en-US"/>
        </a:p>
      </dgm:t>
    </dgm:pt>
    <dgm:pt modelId="{9FE0E751-F649-4783-9EEF-EBD520315402}" type="pres">
      <dgm:prSet presAssocID="{AFDD5163-65C7-48C5-A38E-6C39699EF62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C588F-63E6-4700-BCAB-68144DE2BFBB}" type="pres">
      <dgm:prSet presAssocID="{2F5120CB-E140-426C-8903-4A0FB826A425}" presName="circ4" presStyleLbl="vennNode1" presStyleIdx="3" presStyleCnt="4" custScaleX="120620" custScaleY="92308" custLinFactNeighborX="30128" custLinFactNeighborY="35755"/>
      <dgm:spPr/>
      <dgm:t>
        <a:bodyPr/>
        <a:lstStyle/>
        <a:p>
          <a:endParaRPr lang="en-US"/>
        </a:p>
      </dgm:t>
    </dgm:pt>
    <dgm:pt modelId="{6D8D6029-1EF6-4A8C-B21E-BC76BE2BB763}" type="pres">
      <dgm:prSet presAssocID="{2F5120CB-E140-426C-8903-4A0FB826A425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3054B3-A141-441C-90A2-8B81311B88BC}" type="presOf" srcId="{965ECECC-91E8-4A00-A072-4A50608C8D2C}" destId="{EEE8F037-E6AB-4B62-AF2B-7E077161866B}" srcOrd="0" destOrd="0" presId="urn:microsoft.com/office/officeart/2005/8/layout/venn1"/>
    <dgm:cxn modelId="{7BCCABD3-EA6A-4CA2-80C4-36598748A121}" type="presOf" srcId="{AFDD5163-65C7-48C5-A38E-6C39699EF62A}" destId="{8451152C-3730-4839-A602-5DF35D721B03}" srcOrd="0" destOrd="0" presId="urn:microsoft.com/office/officeart/2005/8/layout/venn1"/>
    <dgm:cxn modelId="{193FD097-785D-4669-96EB-DFD6FA55FB47}" srcId="{D4317EB8-285D-4456-8A6B-1D9CA7FB1555}" destId="{AFDD5163-65C7-48C5-A38E-6C39699EF62A}" srcOrd="2" destOrd="0" parTransId="{773B09B5-AEEF-4C10-96ED-C7B8DC731F6F}" sibTransId="{0E871703-1FA9-4900-BE80-B087D54FF7AA}"/>
    <dgm:cxn modelId="{190BE38D-3471-4BA6-AFB0-051CD9311EB6}" srcId="{D4317EB8-285D-4456-8A6B-1D9CA7FB1555}" destId="{2F5120CB-E140-426C-8903-4A0FB826A425}" srcOrd="3" destOrd="0" parTransId="{C2CE301E-4D8C-42E0-A6CE-5E609C1CDB0F}" sibTransId="{A69924F7-7BC3-4B67-800E-3C29B483B8B1}"/>
    <dgm:cxn modelId="{426E53DB-674A-4A5B-A549-EDB6D45460FA}" type="presOf" srcId="{2F5120CB-E140-426C-8903-4A0FB826A425}" destId="{B15C588F-63E6-4700-BCAB-68144DE2BFBB}" srcOrd="0" destOrd="0" presId="urn:microsoft.com/office/officeart/2005/8/layout/venn1"/>
    <dgm:cxn modelId="{1F634F95-9B37-4209-917C-99E13CED1B70}" type="presOf" srcId="{AFDD5163-65C7-48C5-A38E-6C39699EF62A}" destId="{9FE0E751-F649-4783-9EEF-EBD520315402}" srcOrd="1" destOrd="0" presId="urn:microsoft.com/office/officeart/2005/8/layout/venn1"/>
    <dgm:cxn modelId="{60C5075C-61EB-44A7-99E8-387F62A893F7}" type="presOf" srcId="{2F5120CB-E140-426C-8903-4A0FB826A425}" destId="{6D8D6029-1EF6-4A8C-B21E-BC76BE2BB763}" srcOrd="1" destOrd="0" presId="urn:microsoft.com/office/officeart/2005/8/layout/venn1"/>
    <dgm:cxn modelId="{60283C8D-DA82-4762-A442-1FBCAA8915AD}" type="presOf" srcId="{D0BCA904-2DA1-4707-A1BD-DD6542E04BB5}" destId="{F67F4312-1569-4C94-8743-939283640735}" srcOrd="1" destOrd="0" presId="urn:microsoft.com/office/officeart/2005/8/layout/venn1"/>
    <dgm:cxn modelId="{3DC35C28-90FF-408C-933B-B53FCDEF233F}" srcId="{D4317EB8-285D-4456-8A6B-1D9CA7FB1555}" destId="{D0BCA904-2DA1-4707-A1BD-DD6542E04BB5}" srcOrd="1" destOrd="0" parTransId="{0FA32B2C-2FBE-4BCF-A3A7-41D4FF6B6B9D}" sibTransId="{E3B14666-48A8-479E-B89C-23B93522D7D8}"/>
    <dgm:cxn modelId="{8368CD9F-ADBB-4CA2-AF73-33EF519EEB8E}" type="presOf" srcId="{D4317EB8-285D-4456-8A6B-1D9CA7FB1555}" destId="{E6B6C3EC-CF75-493B-9BFE-6BD1994AAE00}" srcOrd="0" destOrd="0" presId="urn:microsoft.com/office/officeart/2005/8/layout/venn1"/>
    <dgm:cxn modelId="{4A851935-54D5-490D-A088-67E0C1AE5C57}" type="presOf" srcId="{965ECECC-91E8-4A00-A072-4A50608C8D2C}" destId="{8BC68E9D-147B-4814-AE10-DEC8B3902ACC}" srcOrd="1" destOrd="0" presId="urn:microsoft.com/office/officeart/2005/8/layout/venn1"/>
    <dgm:cxn modelId="{8754CC15-4D4E-4DFE-A211-40F10BED53E9}" type="presOf" srcId="{D0BCA904-2DA1-4707-A1BD-DD6542E04BB5}" destId="{65E644A3-7201-4C95-8707-09816422B99C}" srcOrd="0" destOrd="0" presId="urn:microsoft.com/office/officeart/2005/8/layout/venn1"/>
    <dgm:cxn modelId="{579F6A31-0B77-4D0D-B1C1-F0D61AB77E77}" srcId="{D4317EB8-285D-4456-8A6B-1D9CA7FB1555}" destId="{965ECECC-91E8-4A00-A072-4A50608C8D2C}" srcOrd="0" destOrd="0" parTransId="{20BB04B4-D29D-4D7E-BC68-45158F70F93D}" sibTransId="{08E99B2F-BFB2-43F8-B029-534603FC9B63}"/>
    <dgm:cxn modelId="{97566981-C543-4B84-AB89-29B3738D2D73}" type="presParOf" srcId="{E6B6C3EC-CF75-493B-9BFE-6BD1994AAE00}" destId="{EEE8F037-E6AB-4B62-AF2B-7E077161866B}" srcOrd="0" destOrd="0" presId="urn:microsoft.com/office/officeart/2005/8/layout/venn1"/>
    <dgm:cxn modelId="{E67FD46B-5576-41BA-8DBA-28E93523FBD3}" type="presParOf" srcId="{E6B6C3EC-CF75-493B-9BFE-6BD1994AAE00}" destId="{8BC68E9D-147B-4814-AE10-DEC8B3902ACC}" srcOrd="1" destOrd="0" presId="urn:microsoft.com/office/officeart/2005/8/layout/venn1"/>
    <dgm:cxn modelId="{8A9C75A7-B01D-48B6-8AF4-8C2ACF6E26B3}" type="presParOf" srcId="{E6B6C3EC-CF75-493B-9BFE-6BD1994AAE00}" destId="{65E644A3-7201-4C95-8707-09816422B99C}" srcOrd="2" destOrd="0" presId="urn:microsoft.com/office/officeart/2005/8/layout/venn1"/>
    <dgm:cxn modelId="{F0181A01-6342-49E4-A8DC-6BEC78D73AA6}" type="presParOf" srcId="{E6B6C3EC-CF75-493B-9BFE-6BD1994AAE00}" destId="{F67F4312-1569-4C94-8743-939283640735}" srcOrd="3" destOrd="0" presId="urn:microsoft.com/office/officeart/2005/8/layout/venn1"/>
    <dgm:cxn modelId="{6C83875A-A74F-4C39-80F5-F3B1CEC24504}" type="presParOf" srcId="{E6B6C3EC-CF75-493B-9BFE-6BD1994AAE00}" destId="{8451152C-3730-4839-A602-5DF35D721B03}" srcOrd="4" destOrd="0" presId="urn:microsoft.com/office/officeart/2005/8/layout/venn1"/>
    <dgm:cxn modelId="{A0FEE690-E2CD-4AD4-AF20-9E6944399ED5}" type="presParOf" srcId="{E6B6C3EC-CF75-493B-9BFE-6BD1994AAE00}" destId="{9FE0E751-F649-4783-9EEF-EBD520315402}" srcOrd="5" destOrd="0" presId="urn:microsoft.com/office/officeart/2005/8/layout/venn1"/>
    <dgm:cxn modelId="{394EED91-ADF3-4807-AB7E-1E629D118CEE}" type="presParOf" srcId="{E6B6C3EC-CF75-493B-9BFE-6BD1994AAE00}" destId="{B15C588F-63E6-4700-BCAB-68144DE2BFBB}" srcOrd="6" destOrd="0" presId="urn:microsoft.com/office/officeart/2005/8/layout/venn1"/>
    <dgm:cxn modelId="{CB4C8E71-6677-4A15-92C4-13E9B66EFC24}" type="presParOf" srcId="{E6B6C3EC-CF75-493B-9BFE-6BD1994AAE00}" destId="{6D8D6029-1EF6-4A8C-B21E-BC76BE2BB763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AACEC-1230-4213-9857-4C6B155540C2}">
      <dsp:nvSpPr>
        <dsp:cNvPr id="0" name=""/>
        <dsp:cNvSpPr/>
      </dsp:nvSpPr>
      <dsp:spPr>
        <a:xfrm>
          <a:off x="0" y="518668"/>
          <a:ext cx="8229600" cy="3069359"/>
        </a:xfrm>
        <a:prstGeom prst="rightArrow">
          <a:avLst/>
        </a:prstGeom>
        <a:solidFill>
          <a:srgbClr val="0A8A9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5F6E7-E51B-4F64-8AED-EEB2D153ACFD}">
      <dsp:nvSpPr>
        <dsp:cNvPr id="0" name=""/>
        <dsp:cNvSpPr/>
      </dsp:nvSpPr>
      <dsp:spPr>
        <a:xfrm>
          <a:off x="663832" y="1290060"/>
          <a:ext cx="6742807" cy="1534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13360" rIns="0" bIns="21336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chemeClr val="bg1"/>
              </a:solidFill>
            </a:rPr>
            <a:t>Description:  This training provides a detailed, step by step approach to helping individuals with intellectual/developmental disabilities build the skills and stamina “readiness”  to obtain and maintain employment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663832" y="1290060"/>
        <a:ext cx="6742807" cy="15346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8F037-E6AB-4B62-AF2B-7E077161866B}">
      <dsp:nvSpPr>
        <dsp:cNvPr id="0" name=""/>
        <dsp:cNvSpPr/>
      </dsp:nvSpPr>
      <dsp:spPr>
        <a:xfrm>
          <a:off x="2788990" y="-15999"/>
          <a:ext cx="2735514" cy="25389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Individual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Service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Plan</a:t>
          </a:r>
          <a:endParaRPr lang="en-US" sz="1800" b="1" kern="1200" dirty="0"/>
        </a:p>
      </dsp:txBody>
      <dsp:txXfrm>
        <a:off x="3104626" y="325785"/>
        <a:ext cx="2104242" cy="805635"/>
      </dsp:txXfrm>
    </dsp:sp>
    <dsp:sp modelId="{65E644A3-7201-4C95-8707-09816422B99C}">
      <dsp:nvSpPr>
        <dsp:cNvPr id="0" name=""/>
        <dsp:cNvSpPr/>
      </dsp:nvSpPr>
      <dsp:spPr>
        <a:xfrm>
          <a:off x="990603" y="737009"/>
          <a:ext cx="2604288" cy="229819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/>
        </a:p>
      </dsp:txBody>
      <dsp:txXfrm>
        <a:off x="2392912" y="1002185"/>
        <a:ext cx="1001649" cy="1767840"/>
      </dsp:txXfrm>
    </dsp:sp>
    <dsp:sp modelId="{8451152C-3730-4839-A602-5DF35D721B03}">
      <dsp:nvSpPr>
        <dsp:cNvPr id="0" name=""/>
        <dsp:cNvSpPr/>
      </dsp:nvSpPr>
      <dsp:spPr>
        <a:xfrm>
          <a:off x="4689238" y="609592"/>
          <a:ext cx="2450700" cy="229819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/>
        </a:p>
      </dsp:txBody>
      <dsp:txXfrm>
        <a:off x="4972011" y="1869178"/>
        <a:ext cx="1885153" cy="729234"/>
      </dsp:txXfrm>
    </dsp:sp>
    <dsp:sp modelId="{B15C588F-63E6-4700-BCAB-68144DE2BFBB}">
      <dsp:nvSpPr>
        <dsp:cNvPr id="0" name=""/>
        <dsp:cNvSpPr/>
      </dsp:nvSpPr>
      <dsp:spPr>
        <a:xfrm>
          <a:off x="2446599" y="2031006"/>
          <a:ext cx="2772079" cy="21214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/>
        </a:p>
      </dsp:txBody>
      <dsp:txXfrm>
        <a:off x="2659836" y="2275785"/>
        <a:ext cx="1066184" cy="1631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6B8B7-55A7-4B26-B17F-BF1282A56377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07A29-3E5B-4C39-BBAD-0E4FD3C68C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30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07A29-3E5B-4C39-BBAD-0E4FD3C68C9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74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22E41-8CC4-43A2-B2C7-5338065A8C91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1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3349-26CF-4CB2-841F-18FBE22F58AC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4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D6C2E-CA94-401D-B75F-1DF56BF6248B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7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A8A9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>
            <a:lvl1pPr>
              <a:defRPr>
                <a:solidFill>
                  <a:srgbClr val="0A8A90"/>
                </a:solidFill>
              </a:defRPr>
            </a:lvl1pPr>
            <a:lvl2pPr>
              <a:defRPr>
                <a:solidFill>
                  <a:srgbClr val="0A8A90"/>
                </a:solidFill>
              </a:defRPr>
            </a:lvl2pPr>
            <a:lvl3pPr>
              <a:defRPr>
                <a:solidFill>
                  <a:srgbClr val="0A8A90"/>
                </a:solidFill>
              </a:defRPr>
            </a:lvl3pPr>
            <a:lvl4pPr>
              <a:defRPr>
                <a:solidFill>
                  <a:srgbClr val="0A8A90"/>
                </a:solidFill>
              </a:defRPr>
            </a:lvl4pPr>
            <a:lvl5pPr>
              <a:defRPr>
                <a:solidFill>
                  <a:srgbClr val="0A8A9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E775-F237-4F08-95B2-C52A9EA840B0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886196"/>
            <a:ext cx="2209800" cy="92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8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1164-0B3E-4841-8F29-50E11064635D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3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B125-59DB-4D38-A7D7-F059D23EC7A7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5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C3B-A372-4074-89EC-DCB04CB4FBF4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7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D821-307F-4ADA-ADA2-50968777BB2A}" type="datetime1">
              <a:rPr lang="en-US" smtClean="0"/>
              <a:pPr/>
              <a:t>3/11/2015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700" y="228600"/>
            <a:ext cx="2133600" cy="9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1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079E4-EAA9-4DC5-9560-387D01E4DA19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816600"/>
            <a:ext cx="2338324" cy="90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11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E392-A9D7-4E34-B7D3-FE095596ADA7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5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8024C-2CCF-40E4-BD4E-311D8E6D69C1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5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60074-C377-4790-9766-1C242B0E2123}" type="datetime1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06C5C-B0EC-4DDB-B31D-7B7F9248BD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2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8000999" cy="125120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Practice Improvement Institute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Changing the Lens on Integrated Day Activities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March 11, 2015  9:00-10:00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48996"/>
            <a:ext cx="8153400" cy="429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Integrated Day Activities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050729"/>
              </p:ext>
            </p:extLst>
          </p:nvPr>
        </p:nvGraphicFramePr>
        <p:xfrm>
          <a:off x="457200" y="9906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422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Mobility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Reading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Speech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Writing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Stamina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Social</a:t>
                      </a:r>
                      <a:r>
                        <a:rPr lang="en-US" sz="2400" baseline="0" dirty="0" smtClean="0"/>
                        <a:t> Skills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ESL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Ability to Communicate issues/Needs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Conflict Resolution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Social Responsibility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Transportation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Flexibility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Working Within</a:t>
                      </a:r>
                      <a:r>
                        <a:rPr lang="en-US" sz="2400" baseline="0" dirty="0" smtClean="0"/>
                        <a:t> Teams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Financial Literacy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01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Examples of Integrated Day Activities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14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1</a:t>
            </a:r>
            <a:r>
              <a:rPr lang="en-US" sz="4000" b="1" dirty="0"/>
              <a:t>= Mobility</a:t>
            </a:r>
            <a:endParaRPr lang="en-US" sz="4000" dirty="0"/>
          </a:p>
          <a:p>
            <a:pPr lvl="0"/>
            <a:r>
              <a:rPr lang="en-US" sz="4000" dirty="0"/>
              <a:t>Exercise Program</a:t>
            </a:r>
          </a:p>
          <a:p>
            <a:pPr lvl="0"/>
            <a:r>
              <a:rPr lang="en-US" sz="4000" dirty="0"/>
              <a:t>Yoga Program </a:t>
            </a:r>
          </a:p>
          <a:p>
            <a:pPr lvl="0"/>
            <a:r>
              <a:rPr lang="en-US" sz="4000" dirty="0"/>
              <a:t>Walking/Exercise program</a:t>
            </a:r>
          </a:p>
          <a:p>
            <a:pPr lvl="0"/>
            <a:r>
              <a:rPr lang="en-US" sz="4000" dirty="0"/>
              <a:t>Swimming </a:t>
            </a:r>
          </a:p>
          <a:p>
            <a:pPr lvl="0"/>
            <a:r>
              <a:rPr lang="en-US" sz="4000" dirty="0"/>
              <a:t>City Recreation Department</a:t>
            </a:r>
          </a:p>
          <a:p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77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Examples of Integrated Day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/>
              <a:t>5 = Following Directions –Sequences</a:t>
            </a:r>
          </a:p>
          <a:p>
            <a:pPr lvl="0"/>
            <a:r>
              <a:rPr lang="en-US" dirty="0"/>
              <a:t>Team Play such as a baseball team</a:t>
            </a:r>
          </a:p>
          <a:p>
            <a:pPr lvl="0"/>
            <a:r>
              <a:rPr lang="en-US" dirty="0"/>
              <a:t>Clothing separation </a:t>
            </a:r>
          </a:p>
          <a:p>
            <a:pPr lvl="0"/>
            <a:r>
              <a:rPr lang="en-US" dirty="0"/>
              <a:t>Making a meal</a:t>
            </a:r>
          </a:p>
          <a:p>
            <a:pPr lvl="0"/>
            <a:r>
              <a:rPr lang="en-US" dirty="0"/>
              <a:t>Helping plan a community event such as a fair or church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44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Examples of Integrated Day 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114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300" b="1" dirty="0" smtClean="0"/>
              <a:t>12 = Ability to Communicate Issues/</a:t>
            </a:r>
          </a:p>
          <a:p>
            <a:pPr marL="0" indent="0">
              <a:buNone/>
            </a:pPr>
            <a:r>
              <a:rPr lang="en-US" sz="4300" b="1" dirty="0" smtClean="0"/>
              <a:t>Needs </a:t>
            </a:r>
            <a:endParaRPr lang="en-US" sz="4300" dirty="0" smtClean="0"/>
          </a:p>
          <a:p>
            <a:pPr lvl="0"/>
            <a:r>
              <a:rPr lang="en-US" dirty="0" smtClean="0"/>
              <a:t>Demonstrated ability to seek assistance when needed</a:t>
            </a:r>
          </a:p>
          <a:p>
            <a:pPr lvl="0"/>
            <a:r>
              <a:rPr lang="en-US" dirty="0" smtClean="0"/>
              <a:t>Use </a:t>
            </a:r>
            <a:r>
              <a:rPr lang="en-US" dirty="0"/>
              <a:t>of tools, pictures, or other resources if non-verbal to communicate need</a:t>
            </a:r>
          </a:p>
          <a:p>
            <a:pPr lvl="0"/>
            <a:r>
              <a:rPr lang="en-US" dirty="0"/>
              <a:t>Learning to use Google Translate</a:t>
            </a:r>
          </a:p>
          <a:p>
            <a:pPr lvl="0"/>
            <a:r>
              <a:rPr lang="en-US" dirty="0"/>
              <a:t>Learning to order specific food in restaurant </a:t>
            </a:r>
          </a:p>
          <a:p>
            <a:pPr lvl="0"/>
            <a:r>
              <a:rPr lang="en-US" dirty="0"/>
              <a:t>Ability to ask for help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8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b="1" i="1" dirty="0" smtClean="0"/>
          </a:p>
          <a:p>
            <a:pPr marL="0" indent="0">
              <a:buNone/>
            </a:pPr>
            <a:r>
              <a:rPr lang="en-US" sz="1800" b="1" i="1" dirty="0" smtClean="0"/>
              <a:t>March 4,2015</a:t>
            </a:r>
            <a:r>
              <a:rPr lang="en-US" sz="1800" b="1" i="1" dirty="0"/>
              <a:t>	</a:t>
            </a:r>
            <a:r>
              <a:rPr lang="en-US" sz="1800" b="1" i="1" dirty="0" smtClean="0"/>
              <a:t>9:00-10:00   </a:t>
            </a:r>
            <a:r>
              <a:rPr lang="en-US" sz="1800" b="1" i="1" dirty="0"/>
              <a:t>Webinar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Part I:    </a:t>
            </a:r>
            <a:r>
              <a:rPr lang="en-US" sz="1800" b="1" dirty="0" smtClean="0"/>
              <a:t>Working  Job Readiness into the Home Environment </a:t>
            </a:r>
            <a:endParaRPr lang="en-US" sz="1800" dirty="0"/>
          </a:p>
          <a:p>
            <a:pPr marL="0" indent="0">
              <a:buNone/>
            </a:pPr>
            <a:r>
              <a:rPr lang="en-US" sz="1800" b="1" i="1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en-US" sz="1800" b="1" i="1" dirty="0" smtClean="0"/>
              <a:t>March 11, 2015 </a:t>
            </a:r>
            <a:r>
              <a:rPr lang="en-US" sz="1800" b="1" i="1" dirty="0"/>
              <a:t>	</a:t>
            </a:r>
            <a:r>
              <a:rPr lang="en-US" sz="1800" b="1" i="1" dirty="0" smtClean="0"/>
              <a:t>9:00-10:00     </a:t>
            </a:r>
            <a:r>
              <a:rPr lang="en-US" sz="1800" b="1" i="1" dirty="0"/>
              <a:t>Webinar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Part II:   </a:t>
            </a:r>
            <a:r>
              <a:rPr lang="en-US" sz="1800" b="1" dirty="0" smtClean="0"/>
              <a:t>Changing the Lens for Integrated Day Activities</a:t>
            </a:r>
            <a:endParaRPr lang="en-US" sz="1800" dirty="0"/>
          </a:p>
          <a:p>
            <a:pPr marL="0" indent="0">
              <a:buNone/>
            </a:pPr>
            <a:endParaRPr lang="en-US" sz="1800" b="1" i="1" dirty="0" smtClean="0"/>
          </a:p>
          <a:p>
            <a:pPr marL="0" indent="0">
              <a:buNone/>
            </a:pPr>
            <a:r>
              <a:rPr lang="en-US" sz="1800" b="1" i="1" dirty="0" smtClean="0"/>
              <a:t>March 18, 2015  </a:t>
            </a:r>
            <a:r>
              <a:rPr lang="en-US" sz="1800" b="1" i="1" dirty="0"/>
              <a:t>	</a:t>
            </a:r>
            <a:r>
              <a:rPr lang="en-US" sz="1800" b="1" i="1" dirty="0" smtClean="0"/>
              <a:t>9:00-10:00   </a:t>
            </a:r>
            <a:r>
              <a:rPr lang="en-US" sz="1800" b="1" i="1" dirty="0"/>
              <a:t>Webinar 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Part III:  </a:t>
            </a:r>
            <a:r>
              <a:rPr lang="en-US" sz="1800" b="1" dirty="0" smtClean="0"/>
              <a:t>Moving from Work Centers to Community Based Employment </a:t>
            </a:r>
            <a:endParaRPr lang="en-US" sz="1800" dirty="0"/>
          </a:p>
          <a:p>
            <a:pPr marL="0" indent="0">
              <a:buNone/>
            </a:pPr>
            <a:r>
              <a:rPr lang="en-US" sz="1400" b="1" dirty="0"/>
              <a:t> 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 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</a:t>
            </a:r>
          </a:p>
          <a:p>
            <a:endParaRPr lang="en-US" sz="1400" dirty="0"/>
          </a:p>
          <a:p>
            <a:endParaRPr lang="en-US" sz="1400" b="1" dirty="0" smtClean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Change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3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Practice Improvement Institute Faculty:  Rapid Job Placement Series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1905000"/>
            <a:ext cx="1752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52599" y="4114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Lorrie Lutz</a:t>
            </a:r>
          </a:p>
          <a:p>
            <a:pPr algn="ctr"/>
            <a:r>
              <a:rPr lang="en-US" dirty="0" smtClean="0"/>
              <a:t>Fedcap’s Chief Strategy Officer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8" y="1905000"/>
            <a:ext cx="16859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05400" y="4033464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Lori Norris </a:t>
            </a:r>
            <a:r>
              <a:rPr lang="en-US" dirty="0" smtClean="0"/>
              <a:t>Director Fedcap’s Center for Excellence and Advocacy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9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Rapid Job Placement</a:t>
            </a:r>
            <a:br>
              <a:rPr lang="en-US" dirty="0" smtClean="0"/>
            </a:br>
            <a:r>
              <a:rPr lang="en-US" dirty="0" smtClean="0"/>
              <a:t>Module #1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167103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0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Integrated Day Activities:</a:t>
            </a:r>
            <a:br>
              <a:rPr lang="en-US" sz="3200" dirty="0" smtClean="0"/>
            </a:br>
            <a:r>
              <a:rPr lang="en-US" sz="3200" dirty="0" smtClean="0"/>
              <a:t>A Component of a Rapid Job Placement Environment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Historically in the vocational rehabilitation world we “readied people for employment” for months/years</a:t>
            </a:r>
          </a:p>
          <a:p>
            <a:r>
              <a:rPr lang="en-US" dirty="0"/>
              <a:t>Rapid Job Placement means that </a:t>
            </a:r>
            <a:r>
              <a:rPr lang="en-US" b="1" dirty="0">
                <a:latin typeface="Arial Black" panose="020B0A04020102020204" pitchFamily="34" charset="0"/>
              </a:rPr>
              <a:t>when the job is identified people </a:t>
            </a:r>
            <a:r>
              <a:rPr lang="en-US" b="1" dirty="0" smtClean="0">
                <a:latin typeface="Arial Black" panose="020B0A04020102020204" pitchFamily="34" charset="0"/>
              </a:rPr>
              <a:t>are ready to go </a:t>
            </a:r>
            <a:r>
              <a:rPr lang="en-US" b="1" dirty="0">
                <a:latin typeface="Arial Black" panose="020B0A04020102020204" pitchFamily="34" charset="0"/>
              </a:rPr>
              <a:t>to work</a:t>
            </a:r>
            <a:r>
              <a:rPr lang="en-US" b="1" dirty="0" smtClean="0">
                <a:latin typeface="Arial Black" panose="020B0A04020102020204" pitchFamily="34" charset="0"/>
              </a:rPr>
              <a:t>...</a:t>
            </a:r>
          </a:p>
          <a:p>
            <a:r>
              <a:rPr lang="en-US" dirty="0"/>
              <a:t>Integrated Day Activities are one in a series of things that help enhance readiness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2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Can only occur if....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B7DB-1A0A-4134-ACCC-F7C5F32D4189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4487389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have worked hard to understand the current capacity of each participant</a:t>
            </a:r>
          </a:p>
          <a:p>
            <a:r>
              <a:rPr lang="en-US" dirty="0" smtClean="0"/>
              <a:t>Carefully planned each step in how we will help a participant move from where they are to where they need to be-</a:t>
            </a:r>
          </a:p>
          <a:p>
            <a:r>
              <a:rPr lang="en-US" dirty="0" smtClean="0"/>
              <a:t>Methodical and logical process</a:t>
            </a:r>
          </a:p>
          <a:p>
            <a:r>
              <a:rPr lang="en-US" dirty="0" smtClean="0"/>
              <a:t>That does not take years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95400"/>
            <a:ext cx="411148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6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Interlinking Tools and Processes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482507"/>
              </p:ext>
            </p:extLst>
          </p:nvPr>
        </p:nvGraphicFramePr>
        <p:xfrm>
          <a:off x="457200" y="14478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15000" y="28077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Career Plan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05354" y="2969282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Integrated </a:t>
            </a:r>
          </a:p>
          <a:p>
            <a:r>
              <a:rPr lang="en-US" b="1" dirty="0" smtClean="0"/>
              <a:t>Day Activity </a:t>
            </a:r>
          </a:p>
          <a:p>
            <a:r>
              <a:rPr lang="en-US" b="1" dirty="0"/>
              <a:t>T</a:t>
            </a:r>
            <a:r>
              <a:rPr lang="en-US" b="1" dirty="0" smtClean="0"/>
              <a:t>ool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4191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Functional Capacity Assessment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286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Challenges of Changing Integrated </a:t>
            </a:r>
            <a:r>
              <a:rPr lang="en-US" b="1" dirty="0"/>
              <a:t>Day </a:t>
            </a:r>
            <a:r>
              <a:rPr lang="en-US" b="1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Moving staff past traditional “group” planning when developing activities</a:t>
            </a:r>
          </a:p>
          <a:p>
            <a:r>
              <a:rPr lang="en-US" dirty="0" smtClean="0"/>
              <a:t>Staff must review Career Plans and Functional Assessments when planning Integrated Day Activities</a:t>
            </a:r>
          </a:p>
          <a:p>
            <a:r>
              <a:rPr lang="en-US" dirty="0" smtClean="0"/>
              <a:t>Forces a much more creative use of community resources </a:t>
            </a:r>
          </a:p>
          <a:p>
            <a:r>
              <a:rPr lang="en-US" dirty="0" smtClean="0"/>
              <a:t>Requires that clients know and understand and agree to the purpose of each activity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06C5C-B0EC-4DDB-B31D-7B7F9248BD7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5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111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Effectively Using Integrated Day Activities  To  Develop </a:t>
            </a:r>
            <a:r>
              <a:rPr lang="en-US" sz="3200" b="1" dirty="0"/>
              <a:t>J</a:t>
            </a:r>
            <a:r>
              <a:rPr lang="en-US" sz="3200" b="1" dirty="0" smtClean="0"/>
              <a:t>ob Readiness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B7DB-1A0A-4134-ACCC-F7C5F32D4189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75060" y="990600"/>
            <a:ext cx="5949540" cy="4244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Develop measurement system for each consumer</a:t>
            </a:r>
          </a:p>
          <a:p>
            <a:r>
              <a:rPr lang="en-US" sz="1800" dirty="0" smtClean="0"/>
              <a:t>For example one consumer may need to:</a:t>
            </a:r>
          </a:p>
          <a:p>
            <a:pPr lvl="1"/>
            <a:r>
              <a:rPr lang="en-US" sz="1800" dirty="0" smtClean="0"/>
              <a:t>Improve stamina  (</a:t>
            </a:r>
            <a:r>
              <a:rPr lang="en-US" sz="1800" i="1" dirty="0" smtClean="0"/>
              <a:t>can stand for longer periods of time)</a:t>
            </a:r>
          </a:p>
          <a:p>
            <a:pPr lvl="1"/>
            <a:r>
              <a:rPr lang="en-US" sz="1800" dirty="0" smtClean="0"/>
              <a:t>Increase the number of instructions can follow at any one time</a:t>
            </a:r>
          </a:p>
          <a:p>
            <a:pPr lvl="1"/>
            <a:r>
              <a:rPr lang="en-US" sz="1800" dirty="0" smtClean="0"/>
              <a:t>Increase the ability to work with diverse people  (</a:t>
            </a:r>
            <a:r>
              <a:rPr lang="en-US" sz="1800" i="1" dirty="0" smtClean="0"/>
              <a:t>start working side by side with someone they know at Goodwill sorting clothing-and they gradually increase the diversity of  individuals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Improvement in accuracy of tasks (</a:t>
            </a:r>
            <a:r>
              <a:rPr lang="en-US" sz="1800" i="1" dirty="0" smtClean="0"/>
              <a:t>putting books away in a library or  cleaning up areas in a park)</a:t>
            </a:r>
          </a:p>
          <a:p>
            <a:pPr lvl="1"/>
            <a:r>
              <a:rPr lang="en-US" sz="1800" dirty="0" smtClean="0"/>
              <a:t>Improvement in speed of tasks (choosing groceries)</a:t>
            </a:r>
          </a:p>
          <a:p>
            <a:r>
              <a:rPr lang="en-US" sz="1800" dirty="0" smtClean="0"/>
              <a:t>Select specific activities in the community and track if there is an increase or improvement </a:t>
            </a:r>
            <a:endParaRPr lang="en-US" sz="1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676400"/>
            <a:ext cx="2692882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00425"/>
            <a:ext cx="2694713" cy="13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74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509</Words>
  <Application>Microsoft Office PowerPoint</Application>
  <PresentationFormat>On-screen Show (4:3)</PresentationFormat>
  <Paragraphs>105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Culture Change Series</vt:lpstr>
      <vt:lpstr>Practice Improvement Institute Faculty:  Rapid Job Placement Series </vt:lpstr>
      <vt:lpstr>Rapid Job Placement Module #1 </vt:lpstr>
      <vt:lpstr>Integrated Day Activities: A Component of a Rapid Job Placement Environment </vt:lpstr>
      <vt:lpstr>Can only occur if....</vt:lpstr>
      <vt:lpstr>Four Interlinking Tools and Processes</vt:lpstr>
      <vt:lpstr>Challenges of Changing Integrated Day Activities</vt:lpstr>
      <vt:lpstr>Effectively Using Integrated Day Activities  To  Develop Job Readiness</vt:lpstr>
      <vt:lpstr>Integrated Day Activities </vt:lpstr>
      <vt:lpstr>Examples of Integrated Day Activities </vt:lpstr>
      <vt:lpstr>Examples of Integrated Day Activities </vt:lpstr>
      <vt:lpstr>Examples of Integrated Day Activities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Lorrie Lutz</dc:creator>
  <cp:lastModifiedBy>Jillian Grossguth</cp:lastModifiedBy>
  <cp:revision>54</cp:revision>
  <dcterms:created xsi:type="dcterms:W3CDTF">2014-03-09T19:35:24Z</dcterms:created>
  <dcterms:modified xsi:type="dcterms:W3CDTF">2015-03-11T12:45:22Z</dcterms:modified>
</cp:coreProperties>
</file>